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4" r:id="rId1"/>
  </p:sldMasterIdLst>
  <p:sldIdLst>
    <p:sldId id="256" r:id="rId2"/>
    <p:sldId id="257" r:id="rId3"/>
    <p:sldId id="263" r:id="rId4"/>
    <p:sldId id="264" r:id="rId5"/>
    <p:sldId id="262" r:id="rId6"/>
    <p:sldId id="265" r:id="rId7"/>
    <p:sldId id="258" r:id="rId8"/>
    <p:sldId id="266" r:id="rId9"/>
    <p:sldId id="259" r:id="rId10"/>
    <p:sldId id="268" r:id="rId11"/>
    <p:sldId id="260" r:id="rId12"/>
    <p:sldId id="267" r:id="rId13"/>
    <p:sldId id="261"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4" d="100"/>
          <a:sy n="64" d="100"/>
        </p:scale>
        <p:origin x="724"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pic>
        <p:nvPicPr>
          <p:cNvPr id="7" name="Picture 6"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ru-RU"/>
              <a:t>Образец заголовка</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a:t>Образец подзаголовка</a:t>
            </a:r>
            <a:endParaRPr lang="en-US" dirty="0"/>
          </a:p>
        </p:txBody>
      </p:sp>
      <p:sp>
        <p:nvSpPr>
          <p:cNvPr id="4" name="Date Placeholder 3"/>
          <p:cNvSpPr>
            <a:spLocks noGrp="1"/>
          </p:cNvSpPr>
          <p:nvPr>
            <p:ph type="dt" sz="half" idx="10"/>
          </p:nvPr>
        </p:nvSpPr>
        <p:spPr>
          <a:xfrm>
            <a:off x="7983232" y="5037663"/>
            <a:ext cx="897467" cy="279400"/>
          </a:xfrm>
        </p:spPr>
        <p:txBody>
          <a:bodyPr/>
          <a:lstStyle/>
          <a:p>
            <a:fld id="{5BEE357D-9398-4584-A029-142293AB53A2}" type="datetimeFigureOut">
              <a:rPr lang="ru-RU" smtClean="0"/>
              <a:t>04.09.2018</a:t>
            </a:fld>
            <a:endParaRPr lang="ru-RU"/>
          </a:p>
        </p:txBody>
      </p:sp>
      <p:sp>
        <p:nvSpPr>
          <p:cNvPr id="5" name="Footer Placeholder 4"/>
          <p:cNvSpPr>
            <a:spLocks noGrp="1"/>
          </p:cNvSpPr>
          <p:nvPr>
            <p:ph type="ftr" sz="quarter" idx="11"/>
          </p:nvPr>
        </p:nvSpPr>
        <p:spPr>
          <a:xfrm>
            <a:off x="2692397" y="5037663"/>
            <a:ext cx="5214635" cy="279400"/>
          </a:xfrm>
        </p:spPr>
        <p:txBody>
          <a:bodyPr/>
          <a:lstStyle/>
          <a:p>
            <a:endParaRPr lang="ru-RU"/>
          </a:p>
        </p:txBody>
      </p:sp>
      <p:sp>
        <p:nvSpPr>
          <p:cNvPr id="6" name="Slide Number Placeholder 5"/>
          <p:cNvSpPr>
            <a:spLocks noGrp="1"/>
          </p:cNvSpPr>
          <p:nvPr>
            <p:ph type="sldNum" sz="quarter" idx="12"/>
          </p:nvPr>
        </p:nvSpPr>
        <p:spPr>
          <a:xfrm>
            <a:off x="8956900" y="5037663"/>
            <a:ext cx="551167" cy="279400"/>
          </a:xfrm>
        </p:spPr>
        <p:txBody>
          <a:bodyPr/>
          <a:lstStyle/>
          <a:p>
            <a:fld id="{33E41E6C-4C50-48AE-9E2D-C178412B8FAB}" type="slidenum">
              <a:rPr lang="ru-RU" smtClean="0"/>
              <a:t>‹#›</a:t>
            </a:fld>
            <a:endParaRPr lang="ru-RU"/>
          </a:p>
        </p:txBody>
      </p:sp>
      <p:cxnSp>
        <p:nvCxnSpPr>
          <p:cNvPr id="15" name="Straight Connector 14"/>
          <p:cNvCxnSpPr/>
          <p:nvPr/>
        </p:nvCxnSpPr>
        <p:spPr>
          <a:xfrm>
            <a:off x="2692399" y="3522131"/>
            <a:ext cx="681566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861967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ru-RU"/>
              <a:t>Образец заголовка</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5BEE357D-9398-4584-A029-142293AB53A2}" type="datetimeFigureOut">
              <a:rPr lang="ru-RU" smtClean="0"/>
              <a:t>04.09.2018</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33E41E6C-4C50-48AE-9E2D-C178412B8FAB}" type="slidenum">
              <a:rPr lang="ru-RU" smtClean="0"/>
              <a:t>‹#›</a:t>
            </a:fld>
            <a:endParaRPr lang="ru-RU"/>
          </a:p>
        </p:txBody>
      </p:sp>
    </p:spTree>
    <p:extLst>
      <p:ext uri="{BB962C8B-B14F-4D97-AF65-F5344CB8AC3E}">
        <p14:creationId xmlns:p14="http://schemas.microsoft.com/office/powerpoint/2010/main" val="5382162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ru-RU"/>
              <a:t>Образец заголовка</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5BEE357D-9398-4584-A029-142293AB53A2}" type="datetimeFigureOut">
              <a:rPr lang="ru-RU" smtClean="0"/>
              <a:t>04.09.2018</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33E41E6C-4C50-48AE-9E2D-C178412B8FAB}" type="slidenum">
              <a:rPr lang="ru-RU" smtClean="0"/>
              <a:t>‹#›</a:t>
            </a:fld>
            <a:endParaRPr lang="ru-RU"/>
          </a:p>
        </p:txBody>
      </p:sp>
      <p:cxnSp>
        <p:nvCxnSpPr>
          <p:cNvPr id="15" name="Straight Connector 14"/>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952865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ru-RU"/>
              <a:t>Образец заголовка</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a:t>Образец текста</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5BEE357D-9398-4584-A029-142293AB53A2}" type="datetimeFigureOut">
              <a:rPr lang="ru-RU" smtClean="0"/>
              <a:t>04.09.2018</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33E41E6C-4C50-48AE-9E2D-C178412B8FAB}" type="slidenum">
              <a:rPr lang="ru-RU" smtClean="0"/>
              <a:t>‹#›</a:t>
            </a:fld>
            <a:endParaRPr lang="ru-RU"/>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594320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ru-RU"/>
              <a:t>Образец заголовка</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5BEE357D-9398-4584-A029-142293AB53A2}" type="datetimeFigureOut">
              <a:rPr lang="ru-RU" smtClean="0"/>
              <a:t>04.09.2018</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33E41E6C-4C50-48AE-9E2D-C178412B8FAB}" type="slidenum">
              <a:rPr lang="ru-RU" smtClean="0"/>
              <a:t>‹#›</a:t>
            </a:fld>
            <a:endParaRPr lang="ru-RU"/>
          </a:p>
        </p:txBody>
      </p:sp>
    </p:spTree>
    <p:extLst>
      <p:ext uri="{BB962C8B-B14F-4D97-AF65-F5344CB8AC3E}">
        <p14:creationId xmlns:p14="http://schemas.microsoft.com/office/powerpoint/2010/main" val="9090612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Цитата карточки имени">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ru-RU"/>
              <a:t>Образец заголовка</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5BEE357D-9398-4584-A029-142293AB53A2}" type="datetimeFigureOut">
              <a:rPr lang="ru-RU" smtClean="0"/>
              <a:t>04.09.2018</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33E41E6C-4C50-48AE-9E2D-C178412B8FAB}" type="slidenum">
              <a:rPr lang="ru-RU" smtClean="0"/>
              <a:t>‹#›</a:t>
            </a:fld>
            <a:endParaRPr lang="ru-RU"/>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061429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Истина или ложь">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ru-RU"/>
              <a:t>Образец заголовка</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5BEE357D-9398-4584-A029-142293AB53A2}" type="datetimeFigureOut">
              <a:rPr lang="ru-RU" smtClean="0"/>
              <a:t>04.09.2018</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33E41E6C-4C50-48AE-9E2D-C178412B8FAB}" type="slidenum">
              <a:rPr lang="ru-RU" smtClean="0"/>
              <a:t>‹#›</a:t>
            </a:fld>
            <a:endParaRPr lang="ru-RU"/>
          </a:p>
        </p:txBody>
      </p:sp>
      <p:cxnSp>
        <p:nvCxnSpPr>
          <p:cNvPr id="15" name="Straight Connector 14"/>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46443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5BEE357D-9398-4584-A029-142293AB53A2}" type="datetimeFigureOut">
              <a:rPr lang="ru-RU" smtClean="0"/>
              <a:t>04.09.2018</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33E41E6C-4C50-48AE-9E2D-C178412B8FAB}" type="slidenum">
              <a:rPr lang="ru-RU" smtClean="0"/>
              <a:t>‹#›</a:t>
            </a:fld>
            <a:endParaRPr lang="ru-RU"/>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66066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5BEE357D-9398-4584-A029-142293AB53A2}" type="datetimeFigureOut">
              <a:rPr lang="ru-RU" smtClean="0"/>
              <a:t>04.09.2018</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33E41E6C-4C50-48AE-9E2D-C178412B8FAB}" type="slidenum">
              <a:rPr lang="ru-RU" smtClean="0"/>
              <a:t>‹#›</a:t>
            </a:fld>
            <a:endParaRPr lang="ru-RU"/>
          </a:p>
        </p:txBody>
      </p:sp>
      <p:cxnSp>
        <p:nvCxnSpPr>
          <p:cNvPr id="14" name="Straight Connector 13"/>
          <p:cNvCxnSpPr/>
          <p:nvPr/>
        </p:nvCxnSpPr>
        <p:spPr>
          <a:xfrm>
            <a:off x="8863890" y="990600"/>
            <a:ext cx="0" cy="487680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558427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5BEE357D-9398-4584-A029-142293AB53A2}" type="datetimeFigureOut">
              <a:rPr lang="ru-RU" smtClean="0"/>
              <a:t>04.09.2018</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33E41E6C-4C50-48AE-9E2D-C178412B8FAB}" type="slidenum">
              <a:rPr lang="ru-RU" smtClean="0"/>
              <a:t>‹#›</a:t>
            </a:fld>
            <a:endParaRPr lang="ru-RU"/>
          </a:p>
        </p:txBody>
      </p:sp>
    </p:spTree>
    <p:extLst>
      <p:ext uri="{BB962C8B-B14F-4D97-AF65-F5344CB8AC3E}">
        <p14:creationId xmlns:p14="http://schemas.microsoft.com/office/powerpoint/2010/main" val="1366040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ru-RU"/>
              <a:t>Образец заголовка</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5BEE357D-9398-4584-A029-142293AB53A2}" type="datetimeFigureOut">
              <a:rPr lang="ru-RU" smtClean="0"/>
              <a:t>04.09.2018</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33E41E6C-4C50-48AE-9E2D-C178412B8FAB}" type="slidenum">
              <a:rPr lang="ru-RU" smtClean="0"/>
              <a:t>‹#›</a:t>
            </a:fld>
            <a:endParaRPr lang="ru-RU"/>
          </a:p>
        </p:txBody>
      </p:sp>
      <p:cxnSp>
        <p:nvCxnSpPr>
          <p:cNvPr id="16" name="Straight Connector 15"/>
          <p:cNvCxnSpPr/>
          <p:nvPr/>
        </p:nvCxnSpPr>
        <p:spPr>
          <a:xfrm>
            <a:off x="2012723" y="3710585"/>
            <a:ext cx="8163380"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410232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5BEE357D-9398-4584-A029-142293AB53A2}" type="datetimeFigureOut">
              <a:rPr lang="ru-RU" smtClean="0"/>
              <a:t>04.09.2018</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33E41E6C-4C50-48AE-9E2D-C178412B8FAB}" type="slidenum">
              <a:rPr lang="ru-RU" smtClean="0"/>
              <a:t>‹#›</a:t>
            </a:fld>
            <a:endParaRPr lang="ru-RU"/>
          </a:p>
        </p:txBody>
      </p:sp>
    </p:spTree>
    <p:extLst>
      <p:ext uri="{BB962C8B-B14F-4D97-AF65-F5344CB8AC3E}">
        <p14:creationId xmlns:p14="http://schemas.microsoft.com/office/powerpoint/2010/main" val="19565248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ru-RU"/>
              <a:t>Образец заголовка</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5BEE357D-9398-4584-A029-142293AB53A2}" type="datetimeFigureOut">
              <a:rPr lang="ru-RU" smtClean="0"/>
              <a:t>04.09.2018</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33E41E6C-4C50-48AE-9E2D-C178412B8FAB}" type="slidenum">
              <a:rPr lang="ru-RU" smtClean="0"/>
              <a:t>‹#›</a:t>
            </a:fld>
            <a:endParaRPr lang="ru-RU"/>
          </a:p>
        </p:txBody>
      </p:sp>
      <p:cxnSp>
        <p:nvCxnSpPr>
          <p:cNvPr id="18" name="Straight Connector 1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423476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5BEE357D-9398-4584-A029-142293AB53A2}" type="datetimeFigureOut">
              <a:rPr lang="ru-RU" smtClean="0"/>
              <a:t>04.09.2018</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33E41E6C-4C50-48AE-9E2D-C178412B8FAB}" type="slidenum">
              <a:rPr lang="ru-RU" smtClean="0"/>
              <a:t>‹#›</a:t>
            </a:fld>
            <a:endParaRPr lang="ru-RU"/>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924394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EE357D-9398-4584-A029-142293AB53A2}" type="datetimeFigureOut">
              <a:rPr lang="ru-RU" smtClean="0"/>
              <a:t>04.09.2018</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33E41E6C-4C50-48AE-9E2D-C178412B8FAB}" type="slidenum">
              <a:rPr lang="ru-RU" smtClean="0"/>
              <a:t>‹#›</a:t>
            </a:fld>
            <a:endParaRPr lang="ru-RU"/>
          </a:p>
        </p:txBody>
      </p:sp>
    </p:spTree>
    <p:extLst>
      <p:ext uri="{BB962C8B-B14F-4D97-AF65-F5344CB8AC3E}">
        <p14:creationId xmlns:p14="http://schemas.microsoft.com/office/powerpoint/2010/main" val="16625810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ru-RU"/>
              <a:t>Образец заголовка</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5BEE357D-9398-4584-A029-142293AB53A2}" type="datetimeFigureOut">
              <a:rPr lang="ru-RU" smtClean="0"/>
              <a:t>04.09.2018</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33E41E6C-4C50-48AE-9E2D-C178412B8FAB}" type="slidenum">
              <a:rPr lang="ru-RU" smtClean="0"/>
              <a:t>‹#›</a:t>
            </a:fld>
            <a:endParaRPr lang="ru-RU"/>
          </a:p>
        </p:txBody>
      </p:sp>
      <p:cxnSp>
        <p:nvCxnSpPr>
          <p:cNvPr id="16" name="Straight Connector 15"/>
          <p:cNvCxnSpPr/>
          <p:nvPr/>
        </p:nvCxnSpPr>
        <p:spPr>
          <a:xfrm>
            <a:off x="1396169" y="2912533"/>
            <a:ext cx="35144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762099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ru-RU"/>
              <a:t>Образец заголовка</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5BEE357D-9398-4584-A029-142293AB53A2}" type="datetimeFigureOut">
              <a:rPr lang="ru-RU" smtClean="0"/>
              <a:t>04.09.2018</a:t>
            </a:fld>
            <a:endParaRPr lang="ru-RU"/>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3E41E6C-4C50-48AE-9E2D-C178412B8FAB}" type="slidenum">
              <a:rPr lang="ru-RU" smtClean="0"/>
              <a:t>‹#›</a:t>
            </a:fld>
            <a:endParaRPr lang="ru-RU"/>
          </a:p>
        </p:txBody>
      </p:sp>
    </p:spTree>
    <p:extLst>
      <p:ext uri="{BB962C8B-B14F-4D97-AF65-F5344CB8AC3E}">
        <p14:creationId xmlns:p14="http://schemas.microsoft.com/office/powerpoint/2010/main" val="38314180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ru-RU"/>
              <a:t>Образец заголовка</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BEE357D-9398-4584-A029-142293AB53A2}" type="datetimeFigureOut">
              <a:rPr lang="ru-RU" smtClean="0"/>
              <a:t>04.09.2018</a:t>
            </a:fld>
            <a:endParaRPr lang="ru-RU"/>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ru-RU"/>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3E41E6C-4C50-48AE-9E2D-C178412B8FAB}" type="slidenum">
              <a:rPr lang="ru-RU" smtClean="0"/>
              <a:t>‹#›</a:t>
            </a:fld>
            <a:endParaRPr lang="ru-RU"/>
          </a:p>
        </p:txBody>
      </p:sp>
    </p:spTree>
    <p:extLst>
      <p:ext uri="{BB962C8B-B14F-4D97-AF65-F5344CB8AC3E}">
        <p14:creationId xmlns:p14="http://schemas.microsoft.com/office/powerpoint/2010/main" val="1076673762"/>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 id="2147483789" r:id="rId15"/>
    <p:sldLayoutId id="2147483790" r:id="rId16"/>
    <p:sldLayoutId id="2147483791"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CB0824B-2659-4A4E-8F10-34853D8277F8}"/>
              </a:ext>
            </a:extLst>
          </p:cNvPr>
          <p:cNvSpPr>
            <a:spLocks noGrp="1"/>
          </p:cNvSpPr>
          <p:nvPr>
            <p:ph type="ctrTitle"/>
          </p:nvPr>
        </p:nvSpPr>
        <p:spPr/>
        <p:txBody>
          <a:bodyPr/>
          <a:lstStyle/>
          <a:p>
            <a:r>
              <a:rPr lang="ru-RU" dirty="0"/>
              <a:t>История лингвистики</a:t>
            </a:r>
          </a:p>
        </p:txBody>
      </p:sp>
      <p:sp>
        <p:nvSpPr>
          <p:cNvPr id="3" name="Подзаголовок 2">
            <a:extLst>
              <a:ext uri="{FF2B5EF4-FFF2-40B4-BE49-F238E27FC236}">
                <a16:creationId xmlns:a16="http://schemas.microsoft.com/office/drawing/2014/main" id="{BDE6AE9A-85D8-4E9B-B314-41567A98C349}"/>
              </a:ext>
            </a:extLst>
          </p:cNvPr>
          <p:cNvSpPr>
            <a:spLocks noGrp="1"/>
          </p:cNvSpPr>
          <p:nvPr>
            <p:ph type="subTitle" idx="1"/>
          </p:nvPr>
        </p:nvSpPr>
        <p:spPr/>
        <p:txBody>
          <a:bodyPr>
            <a:normAutofit/>
          </a:bodyPr>
          <a:lstStyle/>
          <a:p>
            <a:r>
              <a:rPr lang="ru-RU" sz="2500" dirty="0"/>
              <a:t>Кто мы, куда и откуда мы идём?</a:t>
            </a:r>
          </a:p>
        </p:txBody>
      </p:sp>
    </p:spTree>
    <p:extLst>
      <p:ext uri="{BB962C8B-B14F-4D97-AF65-F5344CB8AC3E}">
        <p14:creationId xmlns:p14="http://schemas.microsoft.com/office/powerpoint/2010/main" val="11944102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B77576E5-E7DB-46C7-B0D9-A0AB1878730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11" name="Picture 10">
              <a:extLst>
                <a:ext uri="{FF2B5EF4-FFF2-40B4-BE49-F238E27FC236}">
                  <a16:creationId xmlns:a16="http://schemas.microsoft.com/office/drawing/2014/main" id="{A2C244BC-AB19-460B-9A7B-5BAFE9DEAB0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2" name="Rectangle 11">
              <a:extLst>
                <a:ext uri="{FF2B5EF4-FFF2-40B4-BE49-F238E27FC236}">
                  <a16:creationId xmlns:a16="http://schemas.microsoft.com/office/drawing/2014/main" id="{C2D7728D-2CB0-4ADE-B6BF-4BA8ED772A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3" name="Picture 12">
              <a:extLst>
                <a:ext uri="{FF2B5EF4-FFF2-40B4-BE49-F238E27FC236}">
                  <a16:creationId xmlns:a16="http://schemas.microsoft.com/office/drawing/2014/main" id="{A3E0EDB8-8162-4D16-9521-52415777B0B4}"/>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4" name="Picture 13">
              <a:extLst>
                <a:ext uri="{FF2B5EF4-FFF2-40B4-BE49-F238E27FC236}">
                  <a16:creationId xmlns:a16="http://schemas.microsoft.com/office/drawing/2014/main" id="{27060CB3-C139-4548-A73F-74689C9292D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16" name="Rectangle 15">
            <a:extLst>
              <a:ext uri="{FF2B5EF4-FFF2-40B4-BE49-F238E27FC236}">
                <a16:creationId xmlns:a16="http://schemas.microsoft.com/office/drawing/2014/main" id="{23E3CED3-8830-45C9-8D6C-F4ECADD4F1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574E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Рисунок 4">
            <a:extLst>
              <a:ext uri="{FF2B5EF4-FFF2-40B4-BE49-F238E27FC236}">
                <a16:creationId xmlns:a16="http://schemas.microsoft.com/office/drawing/2014/main" id="{78516D86-33C9-457F-8457-06562881F493}"/>
              </a:ext>
            </a:extLst>
          </p:cNvPr>
          <p:cNvPicPr>
            <a:picLocks noChangeAspect="1"/>
          </p:cNvPicPr>
          <p:nvPr/>
        </p:nvPicPr>
        <p:blipFill>
          <a:blip r:embed="rId5"/>
          <a:stretch>
            <a:fillRect/>
          </a:stretch>
        </p:blipFill>
        <p:spPr>
          <a:xfrm>
            <a:off x="2413060" y="666795"/>
            <a:ext cx="7365881" cy="5524411"/>
          </a:xfrm>
          <a:prstGeom prst="rect">
            <a:avLst/>
          </a:prstGeom>
        </p:spPr>
      </p:pic>
      <p:sp>
        <p:nvSpPr>
          <p:cNvPr id="18" name="Rectangle 17">
            <a:extLst>
              <a:ext uri="{FF2B5EF4-FFF2-40B4-BE49-F238E27FC236}">
                <a16:creationId xmlns:a16="http://schemas.microsoft.com/office/drawing/2014/main" id="{66F2D62A-C66C-42DF-8C05-99B0B1A8BE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4611" y="350556"/>
            <a:ext cx="11542779" cy="6156888"/>
          </a:xfrm>
          <a:prstGeom prst="rect">
            <a:avLst/>
          </a:prstGeom>
          <a:noFill/>
          <a:ln>
            <a:solidFill>
              <a:srgbClr val="BF905C"/>
            </a:solid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813563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809C377-4D24-47AC-99D8-AFC685DEE006}"/>
              </a:ext>
            </a:extLst>
          </p:cNvPr>
          <p:cNvSpPr>
            <a:spLocks noGrp="1"/>
          </p:cNvSpPr>
          <p:nvPr>
            <p:ph type="title"/>
          </p:nvPr>
        </p:nvSpPr>
        <p:spPr>
          <a:xfrm>
            <a:off x="1295402" y="982132"/>
            <a:ext cx="9601196" cy="1303867"/>
          </a:xfrm>
        </p:spPr>
        <p:txBody>
          <a:bodyPr>
            <a:normAutofit/>
          </a:bodyPr>
          <a:lstStyle/>
          <a:p>
            <a:r>
              <a:rPr lang="ru-RU" dirty="0"/>
              <a:t>Курс общей лингвистики (1916)</a:t>
            </a:r>
          </a:p>
        </p:txBody>
      </p:sp>
      <p:sp>
        <p:nvSpPr>
          <p:cNvPr id="3" name="Объект 2">
            <a:extLst>
              <a:ext uri="{FF2B5EF4-FFF2-40B4-BE49-F238E27FC236}">
                <a16:creationId xmlns:a16="http://schemas.microsoft.com/office/drawing/2014/main" id="{18659087-592A-4D75-A963-6786DE181C40}"/>
              </a:ext>
            </a:extLst>
          </p:cNvPr>
          <p:cNvSpPr>
            <a:spLocks noGrp="1"/>
          </p:cNvSpPr>
          <p:nvPr>
            <p:ph idx="1"/>
          </p:nvPr>
        </p:nvSpPr>
        <p:spPr>
          <a:xfrm>
            <a:off x="1295402" y="2556932"/>
            <a:ext cx="6256866" cy="3318936"/>
          </a:xfrm>
        </p:spPr>
        <p:txBody>
          <a:bodyPr>
            <a:normAutofit/>
          </a:bodyPr>
          <a:lstStyle/>
          <a:p>
            <a:pPr marL="0" indent="0">
              <a:lnSpc>
                <a:spcPct val="90000"/>
              </a:lnSpc>
              <a:buNone/>
            </a:pPr>
            <a:r>
              <a:rPr lang="ru-RU" dirty="0"/>
              <a:t>В начале </a:t>
            </a:r>
            <a:r>
              <a:rPr lang="en-US" dirty="0"/>
              <a:t>XX </a:t>
            </a:r>
            <a:r>
              <a:rPr lang="ru-RU" dirty="0"/>
              <a:t>века в Европе жил и работал швейцарский лингвист Фердинанд де Соссюр (1857-1913). Он читал лекции, в которых излагал свои взгляды на то, какой должна быть лингвистическая наука. После его смерти, его ученики издали книгу, базой для которых послужили конспекты лекций Соссюра. Этот труд положил начало современной лингвистике.</a:t>
            </a:r>
            <a:endParaRPr lang="ru-RU"/>
          </a:p>
        </p:txBody>
      </p:sp>
      <p:pic>
        <p:nvPicPr>
          <p:cNvPr id="4" name="Рисунок 3">
            <a:extLst>
              <a:ext uri="{FF2B5EF4-FFF2-40B4-BE49-F238E27FC236}">
                <a16:creationId xmlns:a16="http://schemas.microsoft.com/office/drawing/2014/main" id="{11A54B81-1428-49F8-865B-C96C7B12AFFD}"/>
              </a:ext>
            </a:extLst>
          </p:cNvPr>
          <p:cNvPicPr>
            <a:picLocks noChangeAspect="1"/>
          </p:cNvPicPr>
          <p:nvPr/>
        </p:nvPicPr>
        <p:blipFill rotWithShape="1">
          <a:blip r:embed="rId3"/>
          <a:srcRect r="3964" b="6"/>
          <a:stretch/>
        </p:blipFill>
        <p:spPr>
          <a:xfrm>
            <a:off x="8085026" y="2701180"/>
            <a:ext cx="2739728" cy="2852640"/>
          </a:xfrm>
          <a:prstGeom prst="rect">
            <a:avLst/>
          </a:prstGeom>
          <a:ln w="57150" cmpd="thickThin">
            <a:solidFill>
              <a:schemeClr val="tx1">
                <a:lumMod val="50000"/>
                <a:lumOff val="50000"/>
              </a:schemeClr>
            </a:solidFill>
            <a:miter lim="800000"/>
          </a:ln>
        </p:spPr>
      </p:pic>
    </p:spTree>
    <p:extLst>
      <p:ext uri="{BB962C8B-B14F-4D97-AF65-F5344CB8AC3E}">
        <p14:creationId xmlns:p14="http://schemas.microsoft.com/office/powerpoint/2010/main" val="39360547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DE8120F-F631-438D-92AF-D8D56E57D2B2}"/>
              </a:ext>
            </a:extLst>
          </p:cNvPr>
          <p:cNvSpPr>
            <a:spLocks noGrp="1"/>
          </p:cNvSpPr>
          <p:nvPr>
            <p:ph type="title"/>
          </p:nvPr>
        </p:nvSpPr>
        <p:spPr>
          <a:xfrm>
            <a:off x="1295402" y="982132"/>
            <a:ext cx="9601196" cy="1303867"/>
          </a:xfrm>
        </p:spPr>
        <p:txBody>
          <a:bodyPr>
            <a:normAutofit/>
          </a:bodyPr>
          <a:lstStyle/>
          <a:p>
            <a:r>
              <a:rPr lang="ru-RU" dirty="0"/>
              <a:t>Синтаксические структуры (1957)</a:t>
            </a:r>
          </a:p>
        </p:txBody>
      </p:sp>
      <p:pic>
        <p:nvPicPr>
          <p:cNvPr id="4" name="Рисунок 3">
            <a:extLst>
              <a:ext uri="{FF2B5EF4-FFF2-40B4-BE49-F238E27FC236}">
                <a16:creationId xmlns:a16="http://schemas.microsoft.com/office/drawing/2014/main" id="{5136B617-EB60-4B34-90AE-E18EEF161365}"/>
              </a:ext>
            </a:extLst>
          </p:cNvPr>
          <p:cNvPicPr>
            <a:picLocks noChangeAspect="1"/>
          </p:cNvPicPr>
          <p:nvPr/>
        </p:nvPicPr>
        <p:blipFill rotWithShape="1">
          <a:blip r:embed="rId3"/>
          <a:srcRect l="22159" r="27659"/>
          <a:stretch/>
        </p:blipFill>
        <p:spPr>
          <a:xfrm>
            <a:off x="1434269" y="2701180"/>
            <a:ext cx="2739728" cy="2852640"/>
          </a:xfrm>
          <a:prstGeom prst="rect">
            <a:avLst/>
          </a:prstGeom>
          <a:ln w="57150" cmpd="thickThin">
            <a:solidFill>
              <a:schemeClr val="tx1">
                <a:lumMod val="50000"/>
                <a:lumOff val="50000"/>
              </a:schemeClr>
            </a:solidFill>
            <a:miter lim="800000"/>
          </a:ln>
        </p:spPr>
      </p:pic>
      <p:sp>
        <p:nvSpPr>
          <p:cNvPr id="3" name="Объект 2">
            <a:extLst>
              <a:ext uri="{FF2B5EF4-FFF2-40B4-BE49-F238E27FC236}">
                <a16:creationId xmlns:a16="http://schemas.microsoft.com/office/drawing/2014/main" id="{C0774939-9626-423A-881B-5D3408748077}"/>
              </a:ext>
            </a:extLst>
          </p:cNvPr>
          <p:cNvSpPr>
            <a:spLocks noGrp="1"/>
          </p:cNvSpPr>
          <p:nvPr>
            <p:ph idx="1"/>
          </p:nvPr>
        </p:nvSpPr>
        <p:spPr>
          <a:xfrm>
            <a:off x="4639732" y="2556932"/>
            <a:ext cx="6256863" cy="3318936"/>
          </a:xfrm>
        </p:spPr>
        <p:txBody>
          <a:bodyPr>
            <a:normAutofit/>
          </a:bodyPr>
          <a:lstStyle/>
          <a:p>
            <a:pPr marL="0" indent="0">
              <a:buNone/>
            </a:pPr>
            <a:r>
              <a:rPr lang="ru-RU" dirty="0" err="1"/>
              <a:t>Ноам</a:t>
            </a:r>
            <a:r>
              <a:rPr lang="ru-RU" dirty="0"/>
              <a:t> Хомский (1928), известный как политолог, философ и лингвист, первым обратил пристальное внимание на важную часть языка – синтаксис. До этого лингвисты занимались в основном фонетикой (звуками) и морфологией (устройством слов).</a:t>
            </a:r>
          </a:p>
        </p:txBody>
      </p:sp>
    </p:spTree>
    <p:extLst>
      <p:ext uri="{BB962C8B-B14F-4D97-AF65-F5344CB8AC3E}">
        <p14:creationId xmlns:p14="http://schemas.microsoft.com/office/powerpoint/2010/main" val="14805252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42D3996-BA08-4AC2-948E-02DA85C028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B6CA78D-2100-44EF-B3DD-CEF1EB3AC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284" y="481264"/>
            <a:ext cx="11213432" cy="5895473"/>
          </a:xfrm>
          <a:prstGeom prst="rect">
            <a:avLst/>
          </a:prstGeom>
          <a:blipFill dpi="0" rotWithShape="1">
            <a:blip r:embed="rId3">
              <a:duotone>
                <a:schemeClr val="bg2">
                  <a:shade val="45000"/>
                  <a:satMod val="135000"/>
                </a:schemeClr>
                <a:prstClr val="white"/>
              </a:duotone>
              <a:extLst/>
            </a:blip>
            <a:srcRect/>
            <a:tile tx="0" ty="0" sx="90000" sy="100000" flip="none" algn="ctr"/>
          </a:blipFill>
          <a:ln>
            <a:noFill/>
          </a:ln>
          <a:effectLst>
            <a:outerShdw blurRad="114300" dist="127000" dir="5400000" sx="99000" sy="99000" algn="t" rotWithShape="0">
              <a:prstClr val="black">
                <a:alpha val="40000"/>
              </a:prstClr>
            </a:outerShdw>
          </a:effectLst>
          <a:scene3d>
            <a:camera prst="orthographicFront"/>
            <a:lightRig rig="twoPt" dir="t"/>
          </a:scene3d>
          <a:sp3d contourW="6350">
            <a:bevelT w="12700" h="0" prst="coolSlant"/>
            <a:contourClr>
              <a:schemeClr val="bg2"/>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Заголовок 1">
            <a:extLst>
              <a:ext uri="{FF2B5EF4-FFF2-40B4-BE49-F238E27FC236}">
                <a16:creationId xmlns:a16="http://schemas.microsoft.com/office/drawing/2014/main" id="{0443FD8F-8864-4BE8-818E-BE24CD7AA9ED}"/>
              </a:ext>
            </a:extLst>
          </p:cNvPr>
          <p:cNvSpPr>
            <a:spLocks noGrp="1"/>
          </p:cNvSpPr>
          <p:nvPr>
            <p:ph type="title"/>
          </p:nvPr>
        </p:nvSpPr>
        <p:spPr>
          <a:xfrm>
            <a:off x="1295402" y="982132"/>
            <a:ext cx="9601196" cy="1303867"/>
          </a:xfrm>
        </p:spPr>
        <p:txBody>
          <a:bodyPr>
            <a:normAutofit/>
          </a:bodyPr>
          <a:lstStyle/>
          <a:p>
            <a:r>
              <a:rPr lang="ru-RU">
                <a:solidFill>
                  <a:srgbClr val="212121"/>
                </a:solidFill>
              </a:rPr>
              <a:t>Сейчас</a:t>
            </a:r>
          </a:p>
        </p:txBody>
      </p:sp>
      <p:cxnSp>
        <p:nvCxnSpPr>
          <p:cNvPr id="12" name="Straight Connector 11">
            <a:extLst>
              <a:ext uri="{FF2B5EF4-FFF2-40B4-BE49-F238E27FC236}">
                <a16:creationId xmlns:a16="http://schemas.microsoft.com/office/drawing/2014/main" id="{8AEF6D22-D80F-4107-8B30-6AB147A5081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53000" y="2400639"/>
            <a:ext cx="2286000" cy="0"/>
          </a:xfrm>
          <a:prstGeom prst="line">
            <a:avLst/>
          </a:prstGeom>
          <a:ln w="19050"/>
        </p:spPr>
        <p:style>
          <a:lnRef idx="2">
            <a:schemeClr val="accent1"/>
          </a:lnRef>
          <a:fillRef idx="0">
            <a:schemeClr val="accent1"/>
          </a:fillRef>
          <a:effectRef idx="1">
            <a:schemeClr val="accent1"/>
          </a:effectRef>
          <a:fontRef idx="minor">
            <a:schemeClr val="tx1"/>
          </a:fontRef>
        </p:style>
      </p:cxnSp>
      <p:sp>
        <p:nvSpPr>
          <p:cNvPr id="3" name="Объект 2">
            <a:extLst>
              <a:ext uri="{FF2B5EF4-FFF2-40B4-BE49-F238E27FC236}">
                <a16:creationId xmlns:a16="http://schemas.microsoft.com/office/drawing/2014/main" id="{B29FF682-EF4B-4F59-BE5C-1C360F154A9A}"/>
              </a:ext>
            </a:extLst>
          </p:cNvPr>
          <p:cNvSpPr>
            <a:spLocks noGrp="1"/>
          </p:cNvSpPr>
          <p:nvPr>
            <p:ph idx="1"/>
          </p:nvPr>
        </p:nvSpPr>
        <p:spPr>
          <a:xfrm>
            <a:off x="1295401" y="2556932"/>
            <a:ext cx="9601196" cy="3318936"/>
          </a:xfrm>
        </p:spPr>
        <p:txBody>
          <a:bodyPr>
            <a:normAutofit/>
          </a:bodyPr>
          <a:lstStyle/>
          <a:p>
            <a:r>
              <a:rPr lang="ru-RU">
                <a:solidFill>
                  <a:srgbClr val="373737"/>
                </a:solidFill>
              </a:rPr>
              <a:t>Какие-то области языка хорошо изучены и описаны: фонетика, морфология.</a:t>
            </a:r>
          </a:p>
          <a:p>
            <a:r>
              <a:rPr lang="ru-RU">
                <a:solidFill>
                  <a:srgbClr val="373737"/>
                </a:solidFill>
              </a:rPr>
              <a:t>Какими-то областями сейчас вовсю занимаются, это – самое актуальное: синтаксис, семантика</a:t>
            </a:r>
          </a:p>
          <a:p>
            <a:r>
              <a:rPr lang="ru-RU">
                <a:solidFill>
                  <a:srgbClr val="373737"/>
                </a:solidFill>
              </a:rPr>
              <a:t>Какими-то областями сейчас только начинают заниматься: лексическая типология</a:t>
            </a:r>
          </a:p>
          <a:p>
            <a:r>
              <a:rPr lang="ru-RU">
                <a:solidFill>
                  <a:srgbClr val="373737"/>
                </a:solidFill>
              </a:rPr>
              <a:t>Многообразие тем для изучения, подходов, методов и теорий</a:t>
            </a:r>
          </a:p>
        </p:txBody>
      </p:sp>
    </p:spTree>
    <p:extLst>
      <p:ext uri="{BB962C8B-B14F-4D97-AF65-F5344CB8AC3E}">
        <p14:creationId xmlns:p14="http://schemas.microsoft.com/office/powerpoint/2010/main" val="18487802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BA859C4-4B3E-40BB-B80E-881D1923006C}"/>
              </a:ext>
            </a:extLst>
          </p:cNvPr>
          <p:cNvSpPr>
            <a:spLocks noGrp="1"/>
          </p:cNvSpPr>
          <p:nvPr>
            <p:ph type="title"/>
          </p:nvPr>
        </p:nvSpPr>
        <p:spPr/>
        <p:txBody>
          <a:bodyPr>
            <a:normAutofit fontScale="90000"/>
          </a:bodyPr>
          <a:lstStyle/>
          <a:p>
            <a:r>
              <a:rPr lang="ru-RU" dirty="0"/>
              <a:t>Давным-давно, в далёкой-далёкой галактике…</a:t>
            </a:r>
          </a:p>
        </p:txBody>
      </p:sp>
      <p:sp>
        <p:nvSpPr>
          <p:cNvPr id="3" name="Объект 2">
            <a:extLst>
              <a:ext uri="{FF2B5EF4-FFF2-40B4-BE49-F238E27FC236}">
                <a16:creationId xmlns:a16="http://schemas.microsoft.com/office/drawing/2014/main" id="{98D3080E-97E4-4E4F-A605-0BAF46878B96}"/>
              </a:ext>
            </a:extLst>
          </p:cNvPr>
          <p:cNvSpPr>
            <a:spLocks noGrp="1"/>
          </p:cNvSpPr>
          <p:nvPr>
            <p:ph idx="1"/>
          </p:nvPr>
        </p:nvSpPr>
        <p:spPr/>
        <p:txBody>
          <a:bodyPr/>
          <a:lstStyle/>
          <a:p>
            <a:r>
              <a:rPr lang="ru-RU" dirty="0" err="1"/>
              <a:t>Панини</a:t>
            </a:r>
            <a:endParaRPr lang="ru-RU" dirty="0"/>
          </a:p>
          <a:p>
            <a:r>
              <a:rPr lang="en-US" dirty="0"/>
              <a:t>V </a:t>
            </a:r>
            <a:r>
              <a:rPr lang="ru-RU" dirty="0"/>
              <a:t>век до н.э.</a:t>
            </a:r>
          </a:p>
          <a:p>
            <a:r>
              <a:rPr lang="ru-RU" dirty="0"/>
              <a:t>Первый лингвистический труд – описание санскрита</a:t>
            </a:r>
          </a:p>
        </p:txBody>
      </p:sp>
    </p:spTree>
    <p:extLst>
      <p:ext uri="{BB962C8B-B14F-4D97-AF65-F5344CB8AC3E}">
        <p14:creationId xmlns:p14="http://schemas.microsoft.com/office/powerpoint/2010/main" val="32770475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grpSp>
        <p:nvGrpSpPr>
          <p:cNvPr id="24" name="Group 8">
            <a:extLst>
              <a:ext uri="{FF2B5EF4-FFF2-40B4-BE49-F238E27FC236}">
                <a16:creationId xmlns:a16="http://schemas.microsoft.com/office/drawing/2014/main" id="{B77576E5-E7DB-46C7-B0D9-A0AB1878730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10" name="Picture 9">
              <a:extLst>
                <a:ext uri="{FF2B5EF4-FFF2-40B4-BE49-F238E27FC236}">
                  <a16:creationId xmlns:a16="http://schemas.microsoft.com/office/drawing/2014/main" id="{A2C244BC-AB19-460B-9A7B-5BAFE9DEAB0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1" name="Rectangle 10">
              <a:extLst>
                <a:ext uri="{FF2B5EF4-FFF2-40B4-BE49-F238E27FC236}">
                  <a16:creationId xmlns:a16="http://schemas.microsoft.com/office/drawing/2014/main" id="{C2D7728D-2CB0-4ADE-B6BF-4BA8ED772A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2" name="Picture 11">
              <a:extLst>
                <a:ext uri="{FF2B5EF4-FFF2-40B4-BE49-F238E27FC236}">
                  <a16:creationId xmlns:a16="http://schemas.microsoft.com/office/drawing/2014/main" id="{A3E0EDB8-8162-4D16-9521-52415777B0B4}"/>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3" name="Picture 12">
              <a:extLst>
                <a:ext uri="{FF2B5EF4-FFF2-40B4-BE49-F238E27FC236}">
                  <a16:creationId xmlns:a16="http://schemas.microsoft.com/office/drawing/2014/main" id="{27060CB3-C139-4548-A73F-74689C9292D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useBgFill="1">
        <p:nvSpPr>
          <p:cNvPr id="25" name="Rectangle 14">
            <a:extLst>
              <a:ext uri="{FF2B5EF4-FFF2-40B4-BE49-F238E27FC236}">
                <a16:creationId xmlns:a16="http://schemas.microsoft.com/office/drawing/2014/main" id="{DEB4B82D-A989-40D8-A457-F1D9C03455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4B71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16">
            <a:extLst>
              <a:ext uri="{FF2B5EF4-FFF2-40B4-BE49-F238E27FC236}">
                <a16:creationId xmlns:a16="http://schemas.microsoft.com/office/drawing/2014/main" id="{14E99EC7-4ECA-46FD-A4EE-C28A8AC673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5736" y="28937"/>
            <a:ext cx="12188825" cy="6856214"/>
          </a:xfrm>
          <a:prstGeom prst="rect">
            <a:avLst/>
          </a:prstGeom>
        </p:spPr>
      </p:pic>
      <p:pic>
        <p:nvPicPr>
          <p:cNvPr id="4" name="Рисунок 3">
            <a:extLst>
              <a:ext uri="{FF2B5EF4-FFF2-40B4-BE49-F238E27FC236}">
                <a16:creationId xmlns:a16="http://schemas.microsoft.com/office/drawing/2014/main" id="{A3521CD6-80D4-4E15-9B06-6FE7B85C9A5F}"/>
              </a:ext>
            </a:extLst>
          </p:cNvPr>
          <p:cNvPicPr>
            <a:picLocks noChangeAspect="1"/>
          </p:cNvPicPr>
          <p:nvPr/>
        </p:nvPicPr>
        <p:blipFill>
          <a:blip r:embed="rId5"/>
          <a:stretch>
            <a:fillRect/>
          </a:stretch>
        </p:blipFill>
        <p:spPr>
          <a:xfrm>
            <a:off x="4355739" y="1149305"/>
            <a:ext cx="3461609" cy="4615479"/>
          </a:xfrm>
          <a:prstGeom prst="rect">
            <a:avLst/>
          </a:prstGeom>
        </p:spPr>
      </p:pic>
      <p:grpSp>
        <p:nvGrpSpPr>
          <p:cNvPr id="19" name="Group 18">
            <a:extLst>
              <a:ext uri="{FF2B5EF4-FFF2-40B4-BE49-F238E27FC236}">
                <a16:creationId xmlns:a16="http://schemas.microsoft.com/office/drawing/2014/main" id="{67034349-EB95-4DEC-941A-A5BEB23CCC1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28956"/>
            <a:ext cx="12234672" cy="658368"/>
            <a:chOff x="-18288" y="3128956"/>
            <a:chExt cx="12234672" cy="658368"/>
          </a:xfrm>
        </p:grpSpPr>
        <p:sp useBgFill="1">
          <p:nvSpPr>
            <p:cNvPr id="20" name="Rounded Rectangle 21">
              <a:extLst>
                <a:ext uri="{FF2B5EF4-FFF2-40B4-BE49-F238E27FC236}">
                  <a16:creationId xmlns:a16="http://schemas.microsoft.com/office/drawing/2014/main" id="{4ED14EF1-39B3-426A-842A-CEA137A65D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2303" y="3128956"/>
              <a:ext cx="45720" cy="658368"/>
            </a:xfrm>
            <a:prstGeom prst="roundRect">
              <a:avLst>
                <a:gd name="adj" fmla="val 50000"/>
              </a:avLst>
            </a:prstGeom>
            <a:ln w="9525">
              <a:noFill/>
            </a:ln>
            <a:effectLst>
              <a:innerShdw blurRad="114300">
                <a:prstClr val="black">
                  <a:alpha val="86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a:ea typeface="+mn-ea"/>
                <a:cs typeface="+mn-cs"/>
              </a:endParaRPr>
            </a:p>
          </p:txBody>
        </p:sp>
        <p:pic>
          <p:nvPicPr>
            <p:cNvPr id="21" name="Picture 20">
              <a:extLst>
                <a:ext uri="{FF2B5EF4-FFF2-40B4-BE49-F238E27FC236}">
                  <a16:creationId xmlns:a16="http://schemas.microsoft.com/office/drawing/2014/main" id="{20BA46E3-54EA-491A-BDC2-C9A945118E5A}"/>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8288" y="3154680"/>
              <a:ext cx="777240" cy="606425"/>
            </a:xfrm>
            <a:prstGeom prst="rect">
              <a:avLst/>
            </a:prstGeom>
          </p:spPr>
        </p:pic>
        <p:sp useBgFill="1">
          <p:nvSpPr>
            <p:cNvPr id="22" name="Rounded Rectangle 27">
              <a:extLst>
                <a:ext uri="{FF2B5EF4-FFF2-40B4-BE49-F238E27FC236}">
                  <a16:creationId xmlns:a16="http://schemas.microsoft.com/office/drawing/2014/main" id="{BC6C1592-02CC-4EA4-9A0E-7BE7C1ED8B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14377" y="3128956"/>
              <a:ext cx="45720" cy="658368"/>
            </a:xfrm>
            <a:prstGeom prst="roundRect">
              <a:avLst>
                <a:gd name="adj" fmla="val 50000"/>
              </a:avLst>
            </a:prstGeom>
            <a:ln w="9525">
              <a:noFill/>
            </a:ln>
            <a:effectLst>
              <a:innerShdw blurRad="114300">
                <a:srgbClr val="171717">
                  <a:alpha val="82745"/>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aramond" panose="02020404030301010803"/>
                <a:ea typeface="+mn-ea"/>
                <a:cs typeface="+mn-cs"/>
              </a:endParaRPr>
            </a:p>
          </p:txBody>
        </p:sp>
        <p:pic>
          <p:nvPicPr>
            <p:cNvPr id="23" name="Picture 22">
              <a:extLst>
                <a:ext uri="{FF2B5EF4-FFF2-40B4-BE49-F238E27FC236}">
                  <a16:creationId xmlns:a16="http://schemas.microsoft.com/office/drawing/2014/main" id="{367E44A5-FAF8-4D81-90C9-CFD68F1A1312}"/>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flipH="1">
              <a:off x="11439144" y="3154680"/>
              <a:ext cx="777240" cy="606425"/>
            </a:xfrm>
            <a:prstGeom prst="rect">
              <a:avLst/>
            </a:prstGeom>
          </p:spPr>
        </p:pic>
      </p:grpSp>
    </p:spTree>
    <p:extLst>
      <p:ext uri="{BB962C8B-B14F-4D97-AF65-F5344CB8AC3E}">
        <p14:creationId xmlns:p14="http://schemas.microsoft.com/office/powerpoint/2010/main" val="5771733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976A536-2C57-4721-A212-51125750B2CF}"/>
              </a:ext>
            </a:extLst>
          </p:cNvPr>
          <p:cNvSpPr>
            <a:spLocks noGrp="1"/>
          </p:cNvSpPr>
          <p:nvPr>
            <p:ph type="title"/>
          </p:nvPr>
        </p:nvSpPr>
        <p:spPr/>
        <p:txBody>
          <a:bodyPr/>
          <a:lstStyle/>
          <a:p>
            <a:r>
              <a:rPr lang="ru-RU" dirty="0"/>
              <a:t>А дальше?</a:t>
            </a:r>
          </a:p>
        </p:txBody>
      </p:sp>
      <p:sp>
        <p:nvSpPr>
          <p:cNvPr id="3" name="Объект 2">
            <a:extLst>
              <a:ext uri="{FF2B5EF4-FFF2-40B4-BE49-F238E27FC236}">
                <a16:creationId xmlns:a16="http://schemas.microsoft.com/office/drawing/2014/main" id="{98F3CBE9-67AA-492E-B92B-8A55FE7A1414}"/>
              </a:ext>
            </a:extLst>
          </p:cNvPr>
          <p:cNvSpPr>
            <a:spLocks noGrp="1"/>
          </p:cNvSpPr>
          <p:nvPr>
            <p:ph idx="1"/>
          </p:nvPr>
        </p:nvSpPr>
        <p:spPr/>
        <p:txBody>
          <a:bodyPr/>
          <a:lstStyle/>
          <a:p>
            <a:pPr marL="0" indent="0">
              <a:buNone/>
            </a:pPr>
            <a:r>
              <a:rPr lang="ru-RU" dirty="0"/>
              <a:t>Дальше языковеды в основном занимались тем, что описывали языки, на которых говорили. Больше всего таких описаний было сделано в Европе, а за образец языка бралась латынь – поэтому все языки описывались как латынь.</a:t>
            </a:r>
          </a:p>
        </p:txBody>
      </p:sp>
    </p:spTree>
    <p:extLst>
      <p:ext uri="{BB962C8B-B14F-4D97-AF65-F5344CB8AC3E}">
        <p14:creationId xmlns:p14="http://schemas.microsoft.com/office/powerpoint/2010/main" val="5272051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2D7949F-F7AD-4D72-9C9D-4FF1086C85B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Заголовок 1">
            <a:extLst>
              <a:ext uri="{FF2B5EF4-FFF2-40B4-BE49-F238E27FC236}">
                <a16:creationId xmlns:a16="http://schemas.microsoft.com/office/drawing/2014/main" id="{8CEED9F8-5840-42C7-B7EB-A41A6B4755DD}"/>
              </a:ext>
            </a:extLst>
          </p:cNvPr>
          <p:cNvSpPr>
            <a:spLocks noGrp="1"/>
          </p:cNvSpPr>
          <p:nvPr>
            <p:ph type="title"/>
          </p:nvPr>
        </p:nvSpPr>
        <p:spPr>
          <a:xfrm>
            <a:off x="6094412" y="982132"/>
            <a:ext cx="4802185" cy="1303867"/>
          </a:xfrm>
        </p:spPr>
        <p:txBody>
          <a:bodyPr>
            <a:normAutofit/>
          </a:bodyPr>
          <a:lstStyle/>
          <a:p>
            <a:pPr>
              <a:lnSpc>
                <a:spcPct val="90000"/>
              </a:lnSpc>
            </a:pPr>
            <a:r>
              <a:rPr lang="ru-RU" sz="4100"/>
              <a:t>Откуда есть пошло языкознание</a:t>
            </a:r>
          </a:p>
        </p:txBody>
      </p:sp>
      <p:sp>
        <p:nvSpPr>
          <p:cNvPr id="11" name="Rectangle 10">
            <a:extLst>
              <a:ext uri="{FF2B5EF4-FFF2-40B4-BE49-F238E27FC236}">
                <a16:creationId xmlns:a16="http://schemas.microsoft.com/office/drawing/2014/main" id="{EABBD5AE-06A5-42CD-88F2-7CCF8719EC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3" y="1092200"/>
            <a:ext cx="4517009"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Рисунок 3">
            <a:extLst>
              <a:ext uri="{FF2B5EF4-FFF2-40B4-BE49-F238E27FC236}">
                <a16:creationId xmlns:a16="http://schemas.microsoft.com/office/drawing/2014/main" id="{F14A3D84-29FB-4633-9BEA-2D117D4CCB6C}"/>
              </a:ext>
            </a:extLst>
          </p:cNvPr>
          <p:cNvPicPr>
            <a:picLocks noChangeAspect="1"/>
          </p:cNvPicPr>
          <p:nvPr/>
        </p:nvPicPr>
        <p:blipFill rotWithShape="1">
          <a:blip r:embed="rId4"/>
          <a:srcRect r="-2" b="16887"/>
          <a:stretch/>
        </p:blipFill>
        <p:spPr>
          <a:xfrm>
            <a:off x="1412683" y="1410208"/>
            <a:ext cx="3876801" cy="3858780"/>
          </a:xfrm>
          <a:prstGeom prst="rect">
            <a:avLst/>
          </a:prstGeom>
        </p:spPr>
      </p:pic>
      <p:cxnSp>
        <p:nvCxnSpPr>
          <p:cNvPr id="13" name="Straight Connector 12">
            <a:extLst>
              <a:ext uri="{FF2B5EF4-FFF2-40B4-BE49-F238E27FC236}">
                <a16:creationId xmlns:a16="http://schemas.microsoft.com/office/drawing/2014/main" id="{C3E43B92-4F7A-45DF-BBDC-84EBC37E858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2" y="2400639"/>
            <a:ext cx="4802185" cy="0"/>
          </a:xfrm>
          <a:prstGeom prst="line">
            <a:avLst/>
          </a:prstGeom>
        </p:spPr>
        <p:style>
          <a:lnRef idx="2">
            <a:schemeClr val="accent1"/>
          </a:lnRef>
          <a:fillRef idx="0">
            <a:schemeClr val="accent1"/>
          </a:fillRef>
          <a:effectRef idx="1">
            <a:schemeClr val="accent1"/>
          </a:effectRef>
          <a:fontRef idx="minor">
            <a:schemeClr val="tx1"/>
          </a:fontRef>
        </p:style>
      </p:cxnSp>
      <p:sp>
        <p:nvSpPr>
          <p:cNvPr id="3" name="Объект 2">
            <a:extLst>
              <a:ext uri="{FF2B5EF4-FFF2-40B4-BE49-F238E27FC236}">
                <a16:creationId xmlns:a16="http://schemas.microsoft.com/office/drawing/2014/main" id="{3095E98E-11F6-4A1E-B14E-94514252B944}"/>
              </a:ext>
            </a:extLst>
          </p:cNvPr>
          <p:cNvSpPr>
            <a:spLocks noGrp="1"/>
          </p:cNvSpPr>
          <p:nvPr>
            <p:ph idx="1"/>
          </p:nvPr>
        </p:nvSpPr>
        <p:spPr>
          <a:xfrm>
            <a:off x="6094412" y="2556932"/>
            <a:ext cx="4802184" cy="3318936"/>
          </a:xfrm>
        </p:spPr>
        <p:txBody>
          <a:bodyPr>
            <a:normAutofit/>
          </a:bodyPr>
          <a:lstStyle/>
          <a:p>
            <a:r>
              <a:rPr lang="ru-RU" sz="2200"/>
              <a:t>Уильям Джонс (1746-1794) заметил, что санскрит очень похож на древние европейские языки: древнегреческий и латынь. Сразу стало очень интересно, люди начали сравнивать эти языки, делать предположения, что и почему – так и появилось </a:t>
            </a:r>
            <a:r>
              <a:rPr lang="ru-RU" sz="2200" b="1"/>
              <a:t>сравнительное языкознание </a:t>
            </a:r>
            <a:r>
              <a:rPr lang="ru-RU" sz="2200"/>
              <a:t>(</a:t>
            </a:r>
            <a:r>
              <a:rPr lang="ru-RU" sz="2200" b="1"/>
              <a:t>компаративистика</a:t>
            </a:r>
            <a:r>
              <a:rPr lang="ru-RU" sz="2200"/>
              <a:t>).</a:t>
            </a:r>
          </a:p>
        </p:txBody>
      </p:sp>
    </p:spTree>
    <p:extLst>
      <p:ext uri="{BB962C8B-B14F-4D97-AF65-F5344CB8AC3E}">
        <p14:creationId xmlns:p14="http://schemas.microsoft.com/office/powerpoint/2010/main" val="32956918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250D315-847A-4486-912B-9A82F1A5BC36}"/>
              </a:ext>
            </a:extLst>
          </p:cNvPr>
          <p:cNvSpPr>
            <a:spLocks noGrp="1"/>
          </p:cNvSpPr>
          <p:nvPr>
            <p:ph type="title"/>
          </p:nvPr>
        </p:nvSpPr>
        <p:spPr/>
        <p:txBody>
          <a:bodyPr/>
          <a:lstStyle/>
          <a:p>
            <a:endParaRPr lang="ru-RU" dirty="0"/>
          </a:p>
        </p:txBody>
      </p:sp>
      <p:sp>
        <p:nvSpPr>
          <p:cNvPr id="3" name="Объект 2">
            <a:extLst>
              <a:ext uri="{FF2B5EF4-FFF2-40B4-BE49-F238E27FC236}">
                <a16:creationId xmlns:a16="http://schemas.microsoft.com/office/drawing/2014/main" id="{04A75D6E-B814-45E7-BE7D-56DEC6144A91}"/>
              </a:ext>
            </a:extLst>
          </p:cNvPr>
          <p:cNvSpPr>
            <a:spLocks noGrp="1"/>
          </p:cNvSpPr>
          <p:nvPr>
            <p:ph idx="1"/>
          </p:nvPr>
        </p:nvSpPr>
        <p:spPr/>
        <p:txBody>
          <a:bodyPr/>
          <a:lstStyle/>
          <a:p>
            <a:pPr marL="0" indent="0">
              <a:buNone/>
            </a:pPr>
            <a:r>
              <a:rPr lang="ru-RU" dirty="0"/>
              <a:t>Учёные начали замечать, что какие-то языки (например, древнегреческий и санскрит) похожи между собой, а какие-то (китайский и латынь) – нет. Языки начали постепенно объединять в группы по похожести.</a:t>
            </a:r>
          </a:p>
        </p:txBody>
      </p:sp>
    </p:spTree>
    <p:extLst>
      <p:ext uri="{BB962C8B-B14F-4D97-AF65-F5344CB8AC3E}">
        <p14:creationId xmlns:p14="http://schemas.microsoft.com/office/powerpoint/2010/main" val="26913031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7A33D57-38AD-4DF1-B03F-6D83CEBF38AD}"/>
              </a:ext>
            </a:extLst>
          </p:cNvPr>
          <p:cNvSpPr>
            <a:spLocks noGrp="1"/>
          </p:cNvSpPr>
          <p:nvPr>
            <p:ph type="title"/>
          </p:nvPr>
        </p:nvSpPr>
        <p:spPr>
          <a:xfrm>
            <a:off x="1295402" y="982132"/>
            <a:ext cx="9601196" cy="1303867"/>
          </a:xfrm>
        </p:spPr>
        <p:txBody>
          <a:bodyPr>
            <a:normAutofit/>
          </a:bodyPr>
          <a:lstStyle/>
          <a:p>
            <a:r>
              <a:rPr lang="ru-RU" dirty="0"/>
              <a:t>Теория эволюции</a:t>
            </a:r>
          </a:p>
        </p:txBody>
      </p:sp>
      <p:sp>
        <p:nvSpPr>
          <p:cNvPr id="3" name="Объект 2">
            <a:extLst>
              <a:ext uri="{FF2B5EF4-FFF2-40B4-BE49-F238E27FC236}">
                <a16:creationId xmlns:a16="http://schemas.microsoft.com/office/drawing/2014/main" id="{4C25429D-B999-42B4-9739-F93F20706786}"/>
              </a:ext>
            </a:extLst>
          </p:cNvPr>
          <p:cNvSpPr>
            <a:spLocks noGrp="1"/>
          </p:cNvSpPr>
          <p:nvPr>
            <p:ph idx="1"/>
          </p:nvPr>
        </p:nvSpPr>
        <p:spPr>
          <a:xfrm>
            <a:off x="1295402" y="2556932"/>
            <a:ext cx="6256866" cy="3318936"/>
          </a:xfrm>
        </p:spPr>
        <p:txBody>
          <a:bodyPr>
            <a:normAutofit/>
          </a:bodyPr>
          <a:lstStyle/>
          <a:p>
            <a:pPr marL="0" indent="0">
              <a:buNone/>
            </a:pPr>
            <a:r>
              <a:rPr lang="ru-RU" dirty="0"/>
              <a:t>В 1859 году Чарльз Дарвин издал свою знаменитую книгу «Происхождение видов». Она очень понравилась Августу </a:t>
            </a:r>
            <a:r>
              <a:rPr lang="ru-RU" dirty="0" err="1"/>
              <a:t>Шлейхеру</a:t>
            </a:r>
            <a:r>
              <a:rPr lang="ru-RU" dirty="0"/>
              <a:t> (1821-1868) – лингвисту и ботанику. </a:t>
            </a:r>
            <a:r>
              <a:rPr lang="ru-RU" dirty="0" err="1"/>
              <a:t>Шлейхер</a:t>
            </a:r>
            <a:r>
              <a:rPr lang="ru-RU" dirty="0"/>
              <a:t> решил, что языки тоже вполне себе эволюционируют. Так в лингвистике появились генеалогические деревья, семьи, ветви…</a:t>
            </a:r>
          </a:p>
        </p:txBody>
      </p:sp>
      <p:pic>
        <p:nvPicPr>
          <p:cNvPr id="4" name="Рисунок 3">
            <a:extLst>
              <a:ext uri="{FF2B5EF4-FFF2-40B4-BE49-F238E27FC236}">
                <a16:creationId xmlns:a16="http://schemas.microsoft.com/office/drawing/2014/main" id="{DED0D92D-57F6-42E0-99D8-858A02AD61E7}"/>
              </a:ext>
            </a:extLst>
          </p:cNvPr>
          <p:cNvPicPr>
            <a:picLocks noChangeAspect="1"/>
          </p:cNvPicPr>
          <p:nvPr/>
        </p:nvPicPr>
        <p:blipFill rotWithShape="1">
          <a:blip r:embed="rId3"/>
          <a:srcRect r="4" b="16706"/>
          <a:stretch/>
        </p:blipFill>
        <p:spPr>
          <a:xfrm>
            <a:off x="8085026" y="2701180"/>
            <a:ext cx="2739728" cy="2852640"/>
          </a:xfrm>
          <a:prstGeom prst="rect">
            <a:avLst/>
          </a:prstGeom>
          <a:ln w="57150" cmpd="thickThin">
            <a:solidFill>
              <a:schemeClr val="tx1">
                <a:lumMod val="50000"/>
                <a:lumOff val="50000"/>
              </a:schemeClr>
            </a:solidFill>
            <a:miter lim="800000"/>
          </a:ln>
        </p:spPr>
      </p:pic>
    </p:spTree>
    <p:extLst>
      <p:ext uri="{BB962C8B-B14F-4D97-AF65-F5344CB8AC3E}">
        <p14:creationId xmlns:p14="http://schemas.microsoft.com/office/powerpoint/2010/main" val="2705670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extLst/>
          </a:blip>
          <a:stretch/>
        </a:blipFill>
        <a:effectLst/>
      </p:bgPr>
    </p:bg>
    <p:spTree>
      <p:nvGrpSpPr>
        <p:cNvPr id="1" name=""/>
        <p:cNvGrpSpPr/>
        <p:nvPr/>
      </p:nvGrpSpPr>
      <p:grpSpPr>
        <a:xfrm>
          <a:off x="0" y="0"/>
          <a:ext cx="0" cy="0"/>
          <a:chOff x="0" y="0"/>
          <a:chExt cx="0" cy="0"/>
        </a:xfrm>
      </p:grpSpPr>
      <p:grpSp>
        <p:nvGrpSpPr>
          <p:cNvPr id="25" name="Group 8">
            <a:extLst>
              <a:ext uri="{FF2B5EF4-FFF2-40B4-BE49-F238E27FC236}">
                <a16:creationId xmlns:a16="http://schemas.microsoft.com/office/drawing/2014/main" id="{5066F8AE-A5C7-4B3E-B1DA-D0B624059BE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736" y="0"/>
            <a:ext cx="12229962" cy="6856214"/>
            <a:chOff x="-15736" y="0"/>
            <a:chExt cx="12229962" cy="6856214"/>
          </a:xfrm>
        </p:grpSpPr>
        <p:pic>
          <p:nvPicPr>
            <p:cNvPr id="10" name="Picture 9">
              <a:extLst>
                <a:ext uri="{FF2B5EF4-FFF2-40B4-BE49-F238E27FC236}">
                  <a16:creationId xmlns:a16="http://schemas.microsoft.com/office/drawing/2014/main" id="{F78E901E-6697-44E3-9533-1457FA4F0488}"/>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1" name="Rectangle 10">
              <a:extLst>
                <a:ext uri="{FF2B5EF4-FFF2-40B4-BE49-F238E27FC236}">
                  <a16:creationId xmlns:a16="http://schemas.microsoft.com/office/drawing/2014/main" id="{C515452A-514A-4763-9932-37302A8D6D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2" name="Picture 11">
              <a:extLst>
                <a:ext uri="{FF2B5EF4-FFF2-40B4-BE49-F238E27FC236}">
                  <a16:creationId xmlns:a16="http://schemas.microsoft.com/office/drawing/2014/main" id="{D0EC146D-CF08-4B34-ADEB-2F0296F98A14}"/>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3" name="Picture 12">
              <a:extLst>
                <a:ext uri="{FF2B5EF4-FFF2-40B4-BE49-F238E27FC236}">
                  <a16:creationId xmlns:a16="http://schemas.microsoft.com/office/drawing/2014/main" id="{E1FBA240-87AB-400A-9292-7DC6F3E55215}"/>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useBgFill="1">
        <p:nvSpPr>
          <p:cNvPr id="26" name="Rectangle 14">
            <a:extLst>
              <a:ext uri="{FF2B5EF4-FFF2-40B4-BE49-F238E27FC236}">
                <a16:creationId xmlns:a16="http://schemas.microsoft.com/office/drawing/2014/main" id="{F733538D-5433-42E7-AA08-DC5FDEDA47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Рисунок 3">
            <a:extLst>
              <a:ext uri="{FF2B5EF4-FFF2-40B4-BE49-F238E27FC236}">
                <a16:creationId xmlns:a16="http://schemas.microsoft.com/office/drawing/2014/main" id="{03B3879A-DFF6-44F1-9F70-1D4BC0818A36}"/>
              </a:ext>
            </a:extLst>
          </p:cNvPr>
          <p:cNvPicPr>
            <a:picLocks noChangeAspect="1"/>
          </p:cNvPicPr>
          <p:nvPr/>
        </p:nvPicPr>
        <p:blipFill rotWithShape="1">
          <a:blip r:embed="rId5"/>
          <a:srcRect t="7538" b="17211"/>
          <a:stretch/>
        </p:blipFill>
        <p:spPr>
          <a:xfrm>
            <a:off x="20" y="10"/>
            <a:ext cx="12191980" cy="6857990"/>
          </a:xfrm>
          <a:prstGeom prst="rect">
            <a:avLst/>
          </a:prstGeom>
        </p:spPr>
      </p:pic>
    </p:spTree>
    <p:extLst>
      <p:ext uri="{BB962C8B-B14F-4D97-AF65-F5344CB8AC3E}">
        <p14:creationId xmlns:p14="http://schemas.microsoft.com/office/powerpoint/2010/main" val="23908694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1D85970-AC35-4758-96FC-F9C2EBCE6D98}"/>
              </a:ext>
            </a:extLst>
          </p:cNvPr>
          <p:cNvSpPr>
            <a:spLocks noGrp="1"/>
          </p:cNvSpPr>
          <p:nvPr>
            <p:ph type="title"/>
          </p:nvPr>
        </p:nvSpPr>
        <p:spPr/>
        <p:txBody>
          <a:bodyPr/>
          <a:lstStyle/>
          <a:p>
            <a:r>
              <a:rPr lang="ru-RU" dirty="0"/>
              <a:t>От древности к современности</a:t>
            </a:r>
          </a:p>
        </p:txBody>
      </p:sp>
      <p:sp>
        <p:nvSpPr>
          <p:cNvPr id="3" name="Объект 2">
            <a:extLst>
              <a:ext uri="{FF2B5EF4-FFF2-40B4-BE49-F238E27FC236}">
                <a16:creationId xmlns:a16="http://schemas.microsoft.com/office/drawing/2014/main" id="{54601CD1-DF03-46F1-B53E-271E88B4354D}"/>
              </a:ext>
            </a:extLst>
          </p:cNvPr>
          <p:cNvSpPr>
            <a:spLocks noGrp="1"/>
          </p:cNvSpPr>
          <p:nvPr>
            <p:ph idx="1"/>
          </p:nvPr>
        </p:nvSpPr>
        <p:spPr/>
        <p:txBody>
          <a:bodyPr/>
          <a:lstStyle/>
          <a:p>
            <a:pPr marL="0" indent="0">
              <a:buNone/>
            </a:pPr>
            <a:r>
              <a:rPr lang="ru-RU" dirty="0"/>
              <a:t>Братья Якоб (1785-1863) и Вильгельм (1786-1859) Гримм, известные прежде всего как сказочники, на самом деле были учёными. Они ездили по деревням и собирали немецкий фольклор – а вместе с ним и немецкие диалекты. Результатом их трудов стал Немецкий этимологический словарь.</a:t>
            </a:r>
          </a:p>
        </p:txBody>
      </p:sp>
    </p:spTree>
    <p:extLst>
      <p:ext uri="{BB962C8B-B14F-4D97-AF65-F5344CB8AC3E}">
        <p14:creationId xmlns:p14="http://schemas.microsoft.com/office/powerpoint/2010/main" val="511589755"/>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Натуральные материалы">
  <a:themeElements>
    <a:clrScheme name="Натуральные материалы">
      <a:dk1>
        <a:sysClr val="windowText" lastClr="000000"/>
      </a:dk1>
      <a:lt1>
        <a:sysClr val="window" lastClr="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Натуральные материалы">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Натуральные материалы">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E4E49EB0-FB00-41F5-9359-4843D783A23D}"/>
    </a:ext>
  </a:extLst>
</a:theme>
</file>

<file path=docProps/app.xml><?xml version="1.0" encoding="utf-8"?>
<Properties xmlns="http://schemas.openxmlformats.org/officeDocument/2006/extended-properties" xmlns:vt="http://schemas.openxmlformats.org/officeDocument/2006/docPropsVTypes">
  <TotalTime>13</TotalTime>
  <Words>417</Words>
  <Application>Microsoft Office PowerPoint</Application>
  <PresentationFormat>Широкоэкранный</PresentationFormat>
  <Paragraphs>24</Paragraphs>
  <Slides>13</Slides>
  <Notes>0</Notes>
  <HiddenSlides>0</HiddenSlides>
  <MMClips>0</MMClips>
  <ScaleCrop>false</ScaleCrop>
  <HeadingPairs>
    <vt:vector size="6" baseType="variant">
      <vt:variant>
        <vt:lpstr>Использованные шрифты</vt:lpstr>
      </vt:variant>
      <vt:variant>
        <vt:i4>2</vt:i4>
      </vt:variant>
      <vt:variant>
        <vt:lpstr>Тема</vt:lpstr>
      </vt:variant>
      <vt:variant>
        <vt:i4>1</vt:i4>
      </vt:variant>
      <vt:variant>
        <vt:lpstr>Заголовки слайдов</vt:lpstr>
      </vt:variant>
      <vt:variant>
        <vt:i4>13</vt:i4>
      </vt:variant>
    </vt:vector>
  </HeadingPairs>
  <TitlesOfParts>
    <vt:vector size="16" baseType="lpstr">
      <vt:lpstr>Arial</vt:lpstr>
      <vt:lpstr>Garamond</vt:lpstr>
      <vt:lpstr>Натуральные материалы</vt:lpstr>
      <vt:lpstr>История лингвистики</vt:lpstr>
      <vt:lpstr>Давным-давно, в далёкой-далёкой галактике…</vt:lpstr>
      <vt:lpstr>Презентация PowerPoint</vt:lpstr>
      <vt:lpstr>А дальше?</vt:lpstr>
      <vt:lpstr>Откуда есть пошло языкознание</vt:lpstr>
      <vt:lpstr>Презентация PowerPoint</vt:lpstr>
      <vt:lpstr>Теория эволюции</vt:lpstr>
      <vt:lpstr>Презентация PowerPoint</vt:lpstr>
      <vt:lpstr>От древности к современности</vt:lpstr>
      <vt:lpstr>Презентация PowerPoint</vt:lpstr>
      <vt:lpstr>Курс общей лингвистики (1916)</vt:lpstr>
      <vt:lpstr>Синтаксические структуры (1957)</vt:lpstr>
      <vt:lpstr>Сейчас</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История лингвистики</dc:title>
  <dc:creator>Наследскова Полина Леонидовна</dc:creator>
  <cp:lastModifiedBy>Наследскова Полина Леонидовна</cp:lastModifiedBy>
  <cp:revision>4</cp:revision>
  <dcterms:created xsi:type="dcterms:W3CDTF">2018-08-30T16:07:20Z</dcterms:created>
  <dcterms:modified xsi:type="dcterms:W3CDTF">2018-09-04T18:57:43Z</dcterms:modified>
</cp:coreProperties>
</file>